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handoutMasterIdLst>
    <p:handoutMasterId r:id="rId9"/>
  </p:handoutMasterIdLst>
  <p:sldIdLst>
    <p:sldId id="268" r:id="rId3"/>
    <p:sldId id="276" r:id="rId4"/>
    <p:sldId id="280" r:id="rId5"/>
    <p:sldId id="278" r:id="rId6"/>
    <p:sldId id="279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2" autoAdjust="0"/>
  </p:normalViewPr>
  <p:slideViewPr>
    <p:cSldViewPr snapToGrid="0">
      <p:cViewPr>
        <p:scale>
          <a:sx n="80" d="100"/>
          <a:sy n="80" d="100"/>
        </p:scale>
        <p:origin x="1656" y="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-123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D02E3-4B48-4D2B-89DB-4A381B67311F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87CE00-5A1C-49D3-98A2-5E57B499B3D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380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-1426633"/>
            <a:ext cx="12198350" cy="81322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5" y="3715757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133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0" y="-155133"/>
            <a:ext cx="10562597" cy="5154599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Jaké části měl venkovský dům?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8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267"/>
            <a:ext cx="12192000" cy="544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Staré domy se přestavují na nové.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8" name="Šipka doleva 7"/>
          <p:cNvSpPr/>
          <p:nvPr userDrawn="1"/>
        </p:nvSpPr>
        <p:spPr>
          <a:xfrm>
            <a:off x="263611" y="3044194"/>
            <a:ext cx="724929" cy="3629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</a:t>
            </a:r>
            <a:r>
              <a:rPr lang="cs-CZ" sz="2000"/>
              <a:t>to dobře</a:t>
            </a:r>
            <a:endParaRPr lang="cs-CZ" sz="20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liny_otázka/odpovědi_skák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8697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8697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5029200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410324" y="2165872"/>
            <a:ext cx="4943475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96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10515600" cy="4083468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Nebo možnosti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Nevím, neověřoval jsem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Musím se podívat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Nezajímá mě to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44349 0.006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50078 0.00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40104 -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53386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4148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4849 0.002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7.40741E-7 L -0.36484 -0.00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0">
        <p:tmplLst>
          <p:tmpl lvl="1">
            <p:tnLst>
              <p:par>
                <p:cTn presetID="42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2.77556E-17 7.40741E-7 L -0.36484 -0.00162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8242" y="-9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-4681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244800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3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1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9787318" y="1377525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4800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3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7341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7318" y="2752368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4800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3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41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7318" y="4132503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5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43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9658" y="5503500"/>
            <a:ext cx="2409363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932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75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:\FOTOARCHIV\2019\HANDS ON\PILOTÁŽE-PROGRAMY\Lovci a sběrači\2 hájovna\IMG_643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6" b="7286"/>
          <a:stretch/>
        </p:blipFill>
        <p:spPr bwMode="auto">
          <a:xfrm>
            <a:off x="0" y="-42372"/>
            <a:ext cx="12342972" cy="702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75331" y="2701590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I děti před 100 lety si hrály na dospělé.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675331" y="982453"/>
            <a:ext cx="10515600" cy="1500187"/>
          </a:xfrm>
        </p:spPr>
        <p:txBody>
          <a:bodyPr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Pod našimi okny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31" y="5389676"/>
            <a:ext cx="1246451" cy="82682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0" y="6216498"/>
            <a:ext cx="12342972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22" y="6414443"/>
            <a:ext cx="2811255" cy="37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192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78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720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1814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0225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398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4970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66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727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834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5029201" y="0"/>
            <a:ext cx="71628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Kudy jsme šli do minulosti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2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1. NAŠE ŠKOLA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2. NEJSTARŠÍ DŮM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3. PASENÍ HUS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4. BÝVALÝ MLÝN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5. KOSTEL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6. DŮM SE SLEPICEMI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7. LOUKA NA HRANÍ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8. DŮM S KRAVIČKOU A OVEČKOU </a:t>
            </a:r>
          </a:p>
          <a:p>
            <a:endParaRPr lang="cs-CZ" sz="1200" dirty="0">
              <a:effectLst/>
              <a:latin typeface="Calibri"/>
              <a:ea typeface="Calibri"/>
              <a:cs typeface="Calibri"/>
            </a:endParaRPr>
          </a:p>
          <a:p>
            <a:r>
              <a:rPr lang="cs-CZ" sz="1200" dirty="0">
                <a:effectLst/>
                <a:latin typeface="Calibri"/>
                <a:ea typeface="Calibri"/>
              </a:rPr>
              <a:t/>
            </a:r>
            <a:br>
              <a:rPr lang="cs-CZ" sz="1200" dirty="0">
                <a:effectLst/>
                <a:latin typeface="Calibri"/>
                <a:ea typeface="Calibri"/>
              </a:rPr>
            </a:b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58" y="6311524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8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Kudy jsme šli do minulosti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1. NAŠE ŠKOLA</a:t>
            </a:r>
          </a:p>
          <a:p>
            <a:r>
              <a:rPr lang="cs-CZ" dirty="0"/>
              <a:t>2. NEJSTARŠÍ DŮM</a:t>
            </a:r>
          </a:p>
          <a:p>
            <a:r>
              <a:rPr lang="cs-CZ" dirty="0"/>
              <a:t>3. PASENÍ HUS</a:t>
            </a:r>
          </a:p>
          <a:p>
            <a:r>
              <a:rPr lang="cs-CZ" dirty="0"/>
              <a:t>4. BÝVALÝ MLÝN</a:t>
            </a:r>
          </a:p>
          <a:p>
            <a:r>
              <a:rPr lang="cs-CZ" dirty="0"/>
              <a:t>5. KOSTEL</a:t>
            </a:r>
          </a:p>
          <a:p>
            <a:r>
              <a:rPr lang="cs-CZ" dirty="0"/>
              <a:t>6. DŮM SE SLEPICEMI</a:t>
            </a:r>
          </a:p>
          <a:p>
            <a:r>
              <a:rPr lang="cs-CZ" dirty="0"/>
              <a:t>7. LOUKA NA HRANÍ</a:t>
            </a:r>
          </a:p>
          <a:p>
            <a:r>
              <a:rPr lang="cs-CZ" dirty="0"/>
              <a:t>8. DŮM S KRAVIČKOU A OVEČKOU 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8" cy="839138"/>
          </a:xfrm>
          <a:prstGeom prst="rect">
            <a:avLst/>
          </a:prstGeom>
        </p:spPr>
      </p:pic>
      <p:cxnSp>
        <p:nvCxnSpPr>
          <p:cNvPr id="10" name="Přímá spojnice 9"/>
          <p:cNvCxnSpPr/>
          <p:nvPr userDrawn="1"/>
        </p:nvCxnSpPr>
        <p:spPr>
          <a:xfrm flipH="1" flipV="1">
            <a:off x="11294075" y="736506"/>
            <a:ext cx="815546" cy="43165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ál 19"/>
          <p:cNvSpPr/>
          <p:nvPr userDrawn="1"/>
        </p:nvSpPr>
        <p:spPr>
          <a:xfrm>
            <a:off x="11459692" y="1144222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</a:t>
            </a:r>
          </a:p>
        </p:txBody>
      </p:sp>
      <p:sp>
        <p:nvSpPr>
          <p:cNvPr id="21" name="Ovál 20"/>
          <p:cNvSpPr/>
          <p:nvPr userDrawn="1"/>
        </p:nvSpPr>
        <p:spPr>
          <a:xfrm>
            <a:off x="9980570" y="1962990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</a:t>
            </a:r>
          </a:p>
        </p:txBody>
      </p:sp>
      <p:sp>
        <p:nvSpPr>
          <p:cNvPr id="22" name="Ovál 21"/>
          <p:cNvSpPr/>
          <p:nvPr userDrawn="1"/>
        </p:nvSpPr>
        <p:spPr>
          <a:xfrm>
            <a:off x="8996918" y="1253367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</a:t>
            </a:r>
          </a:p>
        </p:txBody>
      </p:sp>
      <p:sp>
        <p:nvSpPr>
          <p:cNvPr id="23" name="Ovál 22"/>
          <p:cNvSpPr/>
          <p:nvPr userDrawn="1"/>
        </p:nvSpPr>
        <p:spPr>
          <a:xfrm>
            <a:off x="7879492" y="237042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</a:t>
            </a:r>
          </a:p>
        </p:txBody>
      </p:sp>
      <p:sp>
        <p:nvSpPr>
          <p:cNvPr id="24" name="Ovál 23"/>
          <p:cNvSpPr/>
          <p:nvPr userDrawn="1"/>
        </p:nvSpPr>
        <p:spPr>
          <a:xfrm>
            <a:off x="9604714" y="5283643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5</a:t>
            </a:r>
          </a:p>
        </p:txBody>
      </p:sp>
      <p:sp>
        <p:nvSpPr>
          <p:cNvPr id="25" name="Ovál 24"/>
          <p:cNvSpPr/>
          <p:nvPr userDrawn="1"/>
        </p:nvSpPr>
        <p:spPr>
          <a:xfrm>
            <a:off x="5895202" y="642583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8</a:t>
            </a:r>
          </a:p>
        </p:txBody>
      </p:sp>
      <p:sp>
        <p:nvSpPr>
          <p:cNvPr id="27" name="Ovál 26"/>
          <p:cNvSpPr/>
          <p:nvPr userDrawn="1"/>
        </p:nvSpPr>
        <p:spPr>
          <a:xfrm>
            <a:off x="7258565" y="483297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6</a:t>
            </a:r>
          </a:p>
        </p:txBody>
      </p:sp>
      <p:cxnSp>
        <p:nvCxnSpPr>
          <p:cNvPr id="28" name="Přímá spojnice 27"/>
          <p:cNvCxnSpPr/>
          <p:nvPr userDrawn="1"/>
        </p:nvCxnSpPr>
        <p:spPr>
          <a:xfrm flipH="1">
            <a:off x="10412627" y="691978"/>
            <a:ext cx="881448" cy="1161536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louk 30"/>
          <p:cNvSpPr/>
          <p:nvPr userDrawn="1"/>
        </p:nvSpPr>
        <p:spPr>
          <a:xfrm rot="17314608">
            <a:off x="10029112" y="1697547"/>
            <a:ext cx="595919" cy="831012"/>
          </a:xfrm>
          <a:prstGeom prst="arc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louk 31"/>
          <p:cNvSpPr/>
          <p:nvPr userDrawn="1"/>
        </p:nvSpPr>
        <p:spPr>
          <a:xfrm rot="8910458">
            <a:off x="9221187" y="801205"/>
            <a:ext cx="767055" cy="1237306"/>
          </a:xfrm>
          <a:prstGeom prst="arc">
            <a:avLst>
              <a:gd name="adj1" fmla="val 15496608"/>
              <a:gd name="adj2" fmla="val 21376112"/>
            </a:avLst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 flipH="1">
            <a:off x="8369643" y="1605726"/>
            <a:ext cx="934996" cy="109768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 userDrawn="1"/>
        </p:nvCxnSpPr>
        <p:spPr>
          <a:xfrm flipH="1">
            <a:off x="6128951" y="2678683"/>
            <a:ext cx="2259229" cy="1777987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 userDrawn="1"/>
        </p:nvCxnSpPr>
        <p:spPr>
          <a:xfrm flipH="1">
            <a:off x="5807676" y="4447079"/>
            <a:ext cx="321276" cy="2311737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ál 42"/>
          <p:cNvSpPr/>
          <p:nvPr userDrawn="1"/>
        </p:nvSpPr>
        <p:spPr>
          <a:xfrm>
            <a:off x="6128951" y="5590622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537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1" grpId="0" animBg="1"/>
      <p:bldP spid="32" grpId="0" animBg="1"/>
      <p:bldP spid="43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53" y="0"/>
            <a:ext cx="6824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72117" cy="17848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1575249" cy="23628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54"/>
            <a:ext cx="2472117" cy="16480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5692"/>
            <a:ext cx="2472116" cy="164807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416483"/>
            <a:ext cx="1575250" cy="23628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410318"/>
            <a:ext cx="1575249" cy="24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" y="-1291724"/>
            <a:ext cx="12192000" cy="7324298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2" y="5095717"/>
            <a:ext cx="11712579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Které stavby byly kolem rybníka už v 19.století?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84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465"/>
            <a:ext cx="10058400" cy="5818471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Jaké části měl venkovský dům?</a:t>
            </a:r>
            <a:br>
              <a:rPr lang="cs-CZ" dirty="0"/>
            </a:br>
            <a:r>
              <a:rPr lang="cs-CZ" dirty="0"/>
              <a:t>Co kam patří?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725" y="125552"/>
            <a:ext cx="1551275" cy="132237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46" y="3174745"/>
            <a:ext cx="2823507" cy="148783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301" y="1219548"/>
            <a:ext cx="640699" cy="16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88" r:id="rId3"/>
    <p:sldLayoutId id="2147483649" r:id="rId4"/>
    <p:sldLayoutId id="2147483665" r:id="rId5"/>
    <p:sldLayoutId id="2147483671" r:id="rId6"/>
    <p:sldLayoutId id="2147483673" r:id="rId7"/>
    <p:sldLayoutId id="2147483689" r:id="rId8"/>
    <p:sldLayoutId id="2147483674" r:id="rId9"/>
    <p:sldLayoutId id="2147483690" r:id="rId10"/>
    <p:sldLayoutId id="2147483675" r:id="rId11"/>
    <p:sldLayoutId id="2147483664" r:id="rId12"/>
    <p:sldLayoutId id="2147483667" r:id="rId13"/>
    <p:sldLayoutId id="2147483668" r:id="rId14"/>
    <p:sldLayoutId id="2147483650" r:id="rId15"/>
    <p:sldLayoutId id="2147483669" r:id="rId16"/>
    <p:sldLayoutId id="214748367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0BA4B-501B-4EED-A29C-A4A0C9EB3558}" type="datetimeFigureOut">
              <a:rPr lang="cs-CZ" smtClean="0"/>
              <a:t>29.07.2019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27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regionalniucebnice.ricany.cz/mapa.php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940796"/>
            <a:ext cx="12335608" cy="884316"/>
          </a:xfrm>
        </p:spPr>
        <p:txBody>
          <a:bodyPr>
            <a:normAutofit fontScale="90000"/>
          </a:bodyPr>
          <a:lstStyle/>
          <a:p>
            <a:r>
              <a:rPr lang="cs-CZ" sz="3100" dirty="0" smtClean="0"/>
              <a:t>Pravěký </a:t>
            </a:r>
            <a:r>
              <a:rPr lang="cs-CZ" sz="3100" dirty="0"/>
              <a:t>člověk byl závislý na přírodních zdrojích ve svém okolí. Jídlo si musel sám najít, ulovit nebo vypěstovat, vše, co potřeboval k životu, si sám vyráběl. 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7357" y="397044"/>
            <a:ext cx="5462338" cy="1395662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cs-CZ" sz="4000" b="1" dirty="0"/>
              <a:t>Lovci a </a:t>
            </a:r>
            <a:r>
              <a:rPr lang="cs-CZ" sz="4000" b="1" dirty="0" smtClean="0"/>
              <a:t>sběrači</a:t>
            </a:r>
          </a:p>
          <a:p>
            <a:pPr>
              <a:lnSpc>
                <a:spcPct val="100000"/>
              </a:lnSpc>
            </a:pPr>
            <a:r>
              <a:rPr lang="cs-CZ" sz="4000" b="1" dirty="0" smtClean="0"/>
              <a:t>(3.–5</a:t>
            </a:r>
            <a:r>
              <a:rPr lang="cs-CZ" sz="4000" b="1" dirty="0"/>
              <a:t>. </a:t>
            </a:r>
            <a:r>
              <a:rPr lang="cs-CZ" sz="4000" b="1" dirty="0" smtClean="0"/>
              <a:t>třída)</a:t>
            </a:r>
            <a:endParaRPr lang="cs-CZ" sz="4000" b="1" dirty="0"/>
          </a:p>
        </p:txBody>
      </p:sp>
    </p:spTree>
    <p:extLst>
      <p:ext uri="{BB962C8B-B14F-4D97-AF65-F5344CB8AC3E}">
        <p14:creationId xmlns:p14="http://schemas.microsoft.com/office/powerpoint/2010/main" val="194645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580993" y="394137"/>
            <a:ext cx="6394162" cy="865443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Lovci a sběrači podle RVP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675587" y="1513490"/>
            <a:ext cx="6283802" cy="4502299"/>
          </a:xfrm>
        </p:spPr>
        <p:txBody>
          <a:bodyPr>
            <a:normAutofit/>
          </a:bodyPr>
          <a:lstStyle/>
          <a:p>
            <a:r>
              <a:rPr lang="cs-CZ" sz="3200" dirty="0"/>
              <a:t>Lidé a čas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ž</a:t>
            </a:r>
            <a:r>
              <a:rPr lang="cs-CZ" sz="1800" dirty="0" smtClean="0"/>
              <a:t>ák uplatňuje </a:t>
            </a:r>
            <a:r>
              <a:rPr lang="cs-CZ" sz="1800" dirty="0"/>
              <a:t>elementární poznatky o činnostech člověka,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o </a:t>
            </a:r>
            <a:r>
              <a:rPr lang="cs-CZ" sz="1800" dirty="0"/>
              <a:t>lidské společnosti, soužití, zvycích a o práci lidí; </a:t>
            </a:r>
            <a:r>
              <a:rPr lang="cs-CZ" sz="1800" dirty="0" smtClean="0"/>
              <a:t/>
            </a:r>
            <a:br>
              <a:rPr lang="cs-CZ" sz="1800" dirty="0" smtClean="0"/>
            </a:br>
            <a:r>
              <a:rPr lang="cs-CZ" sz="1800" dirty="0" smtClean="0"/>
              <a:t>na </a:t>
            </a:r>
            <a:r>
              <a:rPr lang="cs-CZ" sz="1800" dirty="0"/>
              <a:t>příkladech porovnává minulost a současnost</a:t>
            </a:r>
          </a:p>
          <a:p>
            <a:r>
              <a:rPr lang="cs-CZ" sz="3200" dirty="0"/>
              <a:t>Rozmanitost přírody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ž</a:t>
            </a:r>
            <a:r>
              <a:rPr lang="cs-CZ" sz="1800" dirty="0" smtClean="0"/>
              <a:t>ák uvede </a:t>
            </a:r>
            <a:r>
              <a:rPr lang="cs-CZ" sz="1800" dirty="0"/>
              <a:t>příklady výskytu organismů na známé lokalitě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žák zkoumá základní společenstva ve vybraných lokalitách regionu (2. stupeň)</a:t>
            </a:r>
          </a:p>
          <a:p>
            <a:r>
              <a:rPr lang="cs-CZ" sz="3200" dirty="0"/>
              <a:t>Místo, kde žijeme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/>
              <a:t>žák vyznačí v jednoduchém plánu místo své školy a cestu na určené místo a rozliší možná nebezpečí v nejbližším okolí</a:t>
            </a:r>
          </a:p>
        </p:txBody>
      </p:sp>
      <p:pic>
        <p:nvPicPr>
          <p:cNvPr id="2051" name="Picture 3" descr="U:\FOTOARCHIV\2019\HANDS ON\PILOTÁŽE-PROGRAMY\Lovci a sběrači\4 terén Pavel\malé\u vod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7" b="4231"/>
          <a:stretch/>
        </p:blipFill>
        <p:spPr bwMode="auto">
          <a:xfrm>
            <a:off x="-1" y="-1"/>
            <a:ext cx="5202621" cy="687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17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Zkoušíme, jak bychom zvládli život v pravěku</a:t>
            </a:r>
          </a:p>
        </p:txBody>
      </p:sp>
      <p:pic>
        <p:nvPicPr>
          <p:cNvPr id="5122" name="Picture 2" descr="U:\FOTOARCHIV\2019\HANDS ON\PILOTÁŽE-PROGRAMY\Lovci a sběrači\2 hájovna\IMG_64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7600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U:\FOTOARCHIV\2019\HANDS ON\PILOTÁŽE-PROGRAMY\Lovci a sběrači\2 hájovna\IMG_6529.JPG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416175"/>
            <a:ext cx="4943475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639683" y="1397480"/>
            <a:ext cx="428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„Mouku máme dobrou, ale máme jí málo.“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594302" y="1739330"/>
            <a:ext cx="4277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„Bavilo mě dělat si ten přístřešek a oheň.“</a:t>
            </a:r>
          </a:p>
        </p:txBody>
      </p:sp>
    </p:spTree>
    <p:extLst>
      <p:ext uri="{BB962C8B-B14F-4D97-AF65-F5344CB8AC3E}">
        <p14:creationId xmlns:p14="http://schemas.microsoft.com/office/powerpoint/2010/main" val="132690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Hledáme jedlé rostliny, stopy zvířat a čistou vodu</a:t>
            </a:r>
          </a:p>
        </p:txBody>
      </p:sp>
      <p:pic>
        <p:nvPicPr>
          <p:cNvPr id="6146" name="Picture 2" descr="U:\FOTOARCHIV\2019\HANDS ON\PILOTÁŽE-PROGRAMY\Lovci a sběrači\4 terén Pavel\malé\klic rostlin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400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U:\FOTOARCHIV\2019\HANDS ON\PILOTÁŽE-PROGRAMY\Lovci a sběrači\4 terén Pavel\malé\lov s lupou.jpg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2" y="25400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2055611" y="1459468"/>
            <a:ext cx="8675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„Existuje mnohem víc tvorů, než jsem si myslel“.</a:t>
            </a:r>
          </a:p>
        </p:txBody>
      </p:sp>
    </p:spTree>
    <p:extLst>
      <p:ext uri="{BB962C8B-B14F-4D97-AF65-F5344CB8AC3E}">
        <p14:creationId xmlns:p14="http://schemas.microsoft.com/office/powerpoint/2010/main" val="281573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 </a:t>
            </a:r>
            <a:r>
              <a:rPr lang="cs-CZ" dirty="0"/>
              <a:t>škole </a:t>
            </a:r>
            <a:r>
              <a:rPr lang="cs-CZ" dirty="0" smtClean="0"/>
              <a:t>instalujeme výstavu </a:t>
            </a:r>
            <a:r>
              <a:rPr lang="cs-CZ" dirty="0"/>
              <a:t>o pravěku</a:t>
            </a:r>
          </a:p>
        </p:txBody>
      </p:sp>
      <p:pic>
        <p:nvPicPr>
          <p:cNvPr id="7170" name="Picture 2" descr="U:\FOTOARCHIV\2019\HANDS ON\PILOTÁŽE-PROGRAMY\Lovci a sběrači\2 hájovna\IMG_65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387600"/>
            <a:ext cx="50292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U:\FOTOARCHIV\2019\HANDS ON\PILOTÁŽE-PROGRAMY\Lovci a sběrači\2 hájovna\IMG_6556.JPG"/>
          <p:cNvPicPr>
            <a:picLocks noGrp="1" noChangeAspect="1" noChangeArrowheads="1"/>
          </p:cNvPicPr>
          <p:nvPr>
            <p:ph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2416175"/>
            <a:ext cx="4943475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45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0"/>
            <a:ext cx="4956570" cy="4633402"/>
          </a:xfrm>
        </p:spPr>
        <p:txBody>
          <a:bodyPr>
            <a:normAutofit/>
          </a:bodyPr>
          <a:lstStyle/>
          <a:p>
            <a:r>
              <a:rPr lang="cs-CZ" sz="3600" dirty="0"/>
              <a:t>Mapa vybraných archeologických nálezů </a:t>
            </a:r>
            <a:br>
              <a:rPr lang="cs-CZ" sz="3600" dirty="0"/>
            </a:br>
            <a:r>
              <a:rPr lang="cs-CZ" sz="3600" dirty="0"/>
              <a:t>ze sbírek Muzea Říčany: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1800" dirty="0">
                <a:hlinkClick r:id="rId2"/>
              </a:rPr>
              <a:t>http://regionalniucebnice.ricany.cz/mapa.php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570" y="-1"/>
            <a:ext cx="7372066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534" y="-1788018"/>
            <a:ext cx="1122362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95" y="377093"/>
            <a:ext cx="854075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9644E-6 -6.2963E-6 C 0.00612 0.0236 0.0125 0.04745 0.02071 0.06897 C 0.02748 0.10509 0.03595 0.13981 0.04402 0.17476 C 0.04767 0.1905 0.04976 0.2074 0.05301 0.22314 C 0.05353 0.22569 0.05497 0.22754 0.05562 0.22985 C 0.06031 0.24884 0.06317 0.26967 0.0646 0.28981 C 0.06382 0.35647 0.0633 0.42314 0.06213 0.48981 C 0.06187 0.50208 0.05718 0.52731 0.05301 0.53796 C 0.05093 0.55624 0.04897 0.57337 0.04272 0.58865 C 0.04233 0.59166 0.04207 0.5949 0.04142 0.59791 C 0.04077 0.60046 0.0392 0.60208 0.03881 0.60462 C 0.0379 0.61064 0.03816 0.61712 0.03751 0.62314 C 0.03621 0.63634 0.02996 0.64907 0.02592 0.65995 C 0.02305 0.66782 0.02318 0.67314 0.0194 0.68055 C 0.01758 0.68425 0.01485 0.68634 0.01289 0.68981 C 0.00703 0.70092 0.00169 0.71272 -0.00391 0.7243 C -0.00678 0.73009 -0.01108 0.73286 -0.0142 0.73796 C -0.01759 0.74351 -0.01967 0.75138 -0.02332 0.75647 C -0.03101 0.76759 -0.04794 0.78634 -0.04794 0.78634 C -0.06005 0.81897 -0.07777 0.84073 -0.09835 0.853 C -0.10747 0.85833 -0.10499 0.86018 -0.11255 0.86226 C -0.11854 0.86388 -0.13065 0.86666 -0.13065 0.86666 C -0.13977 0.87198 -0.14967 0.87384 -0.15918 0.87592 C -0.18419 0.88101 -0.20946 0.88402 -0.23421 0.89212 C -0.31328 0.89004 -0.29673 0.89282 -0.33894 0.88518 C -0.34701 0.88147 -0.34232 0.88286 -0.35314 0.88286 L -0.46438 0.90347 " pathEditMode="relative" ptsTypes="fffffffffffffffffffffffffAA">
                                      <p:cBhvr>
                                        <p:cTn id="6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Šablona HO_19-04-03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CFF23E6F-9EDB-451A-9759-A2F95D429E3A}" vid="{FA3BE730-1DB7-4277-8732-6C9AD1C46765}"/>
    </a:ext>
  </a:ext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HO_19-04-03</Template>
  <TotalTime>334</TotalTime>
  <Words>116</Words>
  <Application>Microsoft Office PowerPoint</Application>
  <PresentationFormat>Širokoúhlá obrazovka</PresentationFormat>
  <Paragraphs>18</Paragraphs>
  <Slides>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</vt:i4>
      </vt:variant>
    </vt:vector>
  </HeadingPairs>
  <TitlesOfParts>
    <vt:vector size="12" baseType="lpstr">
      <vt:lpstr>Arial</vt:lpstr>
      <vt:lpstr>Calibri</vt:lpstr>
      <vt:lpstr>Franklin Gothic Book</vt:lpstr>
      <vt:lpstr>Franklin Gothic Medium</vt:lpstr>
      <vt:lpstr>Šablona HO_19-04-03</vt:lpstr>
      <vt:lpstr>Vlastní návrh</vt:lpstr>
      <vt:lpstr>Pravěký člověk byl závislý na přírodních zdrojích ve svém okolí. Jídlo si musel sám najít, ulovit nebo vypěstovat, vše, co potřeboval k životu, si sám vyráběl. </vt:lpstr>
      <vt:lpstr>Lovci a sběrači podle RVP</vt:lpstr>
      <vt:lpstr>Zkoušíme, jak bychom zvládli život v pravěku</vt:lpstr>
      <vt:lpstr>Hledáme jedlé rostliny, stopy zvířat a čistou vodu</vt:lpstr>
      <vt:lpstr>Ve škole instalujeme výstavu o pravěku</vt:lpstr>
      <vt:lpstr>Mapa vybraných archeologických nálezů  ze sbírek Muzea Říčany:  http://regionalniucebnice.ricany.cz/mapa.php  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Tvoříme a prožíváme</dc:title>
  <dc:creator>Čiháková Kateřina Mgr.</dc:creator>
  <cp:lastModifiedBy>Sosnovcová Eva</cp:lastModifiedBy>
  <cp:revision>47</cp:revision>
  <dcterms:created xsi:type="dcterms:W3CDTF">2019-05-13T13:34:22Z</dcterms:created>
  <dcterms:modified xsi:type="dcterms:W3CDTF">2019-07-29T13:17:15Z</dcterms:modified>
</cp:coreProperties>
</file>